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3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82" r:id="rId6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06" d="100"/>
          <a:sy n="106" d="100"/>
        </p:scale>
        <p:origin x="-90" y="-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88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BE866-C9F4-4953-AF6C-27968751A9E5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BE866-C9F4-4953-AF6C-27968751A9E5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BE866-C9F4-4953-AF6C-27968751A9E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BE866-C9F4-4953-AF6C-27968751A9E5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6F6B14D-1279-4811-9826-7875715BE020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t>5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57475" y="971550"/>
            <a:ext cx="6934200" cy="96043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57475" y="1954213"/>
            <a:ext cx="6934200" cy="53181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6EF2F5ED-D19D-4097-92A9-D6092B3D6E68}" type="datetimeFigureOut">
              <a:rPr lang="zh-CN" altLang="en-US" smtClean="0"/>
              <a:t>2017/3/21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A7AAEAA2-D029-4D23-B6D5-DE004B8B3E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3739784" y="2948400"/>
            <a:ext cx="4712432" cy="518700"/>
          </a:xfrm>
          <a:solidFill>
            <a:schemeClr val="bg1"/>
          </a:solidFill>
        </p:spPr>
        <p:txBody>
          <a:bodyPr anchor="t" anchorCtr="0">
            <a:normAutofit/>
          </a:bodyPr>
          <a:lstStyle>
            <a:lvl1pPr algn="ctr">
              <a:lnSpc>
                <a:spcPct val="120000"/>
              </a:lnSpc>
              <a:spcBef>
                <a:spcPts val="600"/>
              </a:spcBef>
              <a:defRPr sz="18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10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4570350" y="4424400"/>
            <a:ext cx="3051300" cy="1864800"/>
          </a:xfrm>
          <a:noFill/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800" baseline="0">
                <a:solidFill>
                  <a:srgbClr val="9DA0A3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138702" y="820266"/>
            <a:ext cx="1914597" cy="6037734"/>
            <a:chOff x="3780070" y="820266"/>
            <a:chExt cx="1914597" cy="6037734"/>
          </a:xfrm>
        </p:grpSpPr>
        <p:sp>
          <p:nvSpPr>
            <p:cNvPr id="11" name="矩形 10"/>
            <p:cNvSpPr/>
            <p:nvPr/>
          </p:nvSpPr>
          <p:spPr>
            <a:xfrm>
              <a:off x="3780070" y="820266"/>
              <a:ext cx="1914597" cy="3218334"/>
            </a:xfrm>
            <a:prstGeom prst="rect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>
              <a:normAutofit/>
            </a:bodyPr>
            <a:lstStyle/>
            <a:p>
              <a:pPr marL="0" marR="0" lvl="0" indent="0" algn="ctr" defTabSz="91440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885535" y="925730"/>
              <a:ext cx="1703666" cy="1930823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>
              <a:normAutofit/>
            </a:bodyPr>
            <a:lstStyle/>
            <a:p>
              <a:pPr marL="0" marR="0" lvl="0" indent="0" algn="ctr" defTabSz="91440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780070" y="6626004"/>
              <a:ext cx="1914597" cy="231996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>
              <a:normAutofit fontScale="62500" lnSpcReduction="20000"/>
            </a:bodyPr>
            <a:lstStyle/>
            <a:p>
              <a:pPr marL="0" marR="0" lvl="0" indent="0" algn="ctr" defTabSz="91440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581150"/>
            <a:ext cx="5181600" cy="45958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581150"/>
            <a:ext cx="5181600" cy="45958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菱形 13"/>
          <p:cNvSpPr/>
          <p:nvPr/>
        </p:nvSpPr>
        <p:spPr>
          <a:xfrm>
            <a:off x="4046048" y="1579201"/>
            <a:ext cx="2016025" cy="2016025"/>
          </a:xfrm>
          <a:prstGeom prst="diamond">
            <a:avLst/>
          </a:prstGeom>
          <a:gradFill>
            <a:gsLst>
              <a:gs pos="1000">
                <a:srgbClr val="C2C2C2"/>
              </a:gs>
              <a:gs pos="100000">
                <a:srgbClr val="FFFFFF"/>
              </a:gs>
            </a:gsLst>
            <a:lin ang="4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" name="菱形 14"/>
          <p:cNvSpPr/>
          <p:nvPr/>
        </p:nvSpPr>
        <p:spPr>
          <a:xfrm>
            <a:off x="4220065" y="1753218"/>
            <a:ext cx="1667016" cy="1667016"/>
          </a:xfrm>
          <a:prstGeom prst="diamon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6" name="菱形 15"/>
          <p:cNvSpPr/>
          <p:nvPr/>
        </p:nvSpPr>
        <p:spPr>
          <a:xfrm>
            <a:off x="6129927" y="1579201"/>
            <a:ext cx="2013584" cy="2016025"/>
          </a:xfrm>
          <a:prstGeom prst="diamond">
            <a:avLst/>
          </a:prstGeom>
          <a:gradFill>
            <a:gsLst>
              <a:gs pos="1000">
                <a:srgbClr val="C2C2C2"/>
              </a:gs>
              <a:gs pos="100000">
                <a:srgbClr val="FFFFFF"/>
              </a:gs>
            </a:gsLst>
            <a:lin ang="4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7" name="菱形 16"/>
          <p:cNvSpPr/>
          <p:nvPr/>
        </p:nvSpPr>
        <p:spPr>
          <a:xfrm>
            <a:off x="6303209" y="1753218"/>
            <a:ext cx="1667016" cy="1667016"/>
          </a:xfrm>
          <a:prstGeom prst="diamon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8" name="菱形 17"/>
          <p:cNvSpPr/>
          <p:nvPr/>
        </p:nvSpPr>
        <p:spPr>
          <a:xfrm>
            <a:off x="4046048" y="3681253"/>
            <a:ext cx="2016025" cy="2016025"/>
          </a:xfrm>
          <a:prstGeom prst="diamond">
            <a:avLst/>
          </a:prstGeom>
          <a:gradFill>
            <a:gsLst>
              <a:gs pos="1000">
                <a:srgbClr val="C2C2C2"/>
              </a:gs>
              <a:gs pos="100000">
                <a:srgbClr val="FFFFFF"/>
              </a:gs>
            </a:gsLst>
            <a:lin ang="4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4221036" y="3855270"/>
            <a:ext cx="1667016" cy="1667016"/>
          </a:xfrm>
          <a:prstGeom prst="diamon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" name="菱形 19"/>
          <p:cNvSpPr/>
          <p:nvPr/>
        </p:nvSpPr>
        <p:spPr>
          <a:xfrm>
            <a:off x="6129927" y="3681253"/>
            <a:ext cx="2016025" cy="2016025"/>
          </a:xfrm>
          <a:prstGeom prst="diamond">
            <a:avLst/>
          </a:prstGeom>
          <a:gradFill>
            <a:gsLst>
              <a:gs pos="1000">
                <a:srgbClr val="C2C2C2"/>
              </a:gs>
              <a:gs pos="100000">
                <a:srgbClr val="FFFFFF"/>
              </a:gs>
            </a:gsLst>
            <a:lin ang="4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1" name="菱形 20"/>
          <p:cNvSpPr/>
          <p:nvPr/>
        </p:nvSpPr>
        <p:spPr>
          <a:xfrm>
            <a:off x="6304182" y="3855270"/>
            <a:ext cx="1667016" cy="1667016"/>
          </a:xfrm>
          <a:prstGeom prst="diamon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2" name="标题 1"/>
          <p:cNvSpPr>
            <a:spLocks noGrp="1"/>
          </p:cNvSpPr>
          <p:nvPr>
            <p:ph type="title"/>
          </p:nvPr>
        </p:nvSpPr>
        <p:spPr>
          <a:xfrm>
            <a:off x="3818783" y="450148"/>
            <a:ext cx="4554434" cy="810708"/>
          </a:xfrm>
        </p:spPr>
        <p:txBody>
          <a:bodyPr>
            <a:normAutofit/>
          </a:bodyPr>
          <a:lstStyle>
            <a:lvl1pPr algn="ctr"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7519" y="1432560"/>
            <a:ext cx="4114801" cy="770312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21031586">
            <a:off x="2460478" y="1555739"/>
            <a:ext cx="3511052" cy="38463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7518" y="2202872"/>
            <a:ext cx="4114801" cy="2595891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5542"/>
            <a:ext cx="12192000" cy="536246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6"/>
            <a:ext cx="10515600" cy="9510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95542"/>
            <a:ext cx="10515600" cy="46814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3/21/2017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9.xml"/><Relationship Id="rId4" Type="http://schemas.openxmlformats.org/officeDocument/2006/relationships/tags" Target="../tags/tag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12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3.jpe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700618" y="1838101"/>
            <a:ext cx="6934200" cy="1003935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60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心 理 资 本 </a:t>
            </a:r>
            <a:endParaRPr lang="zh-CN" altLang="en-US" sz="6000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>
            <a:off x="564092" y="3019325"/>
            <a:ext cx="0" cy="37402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276225" y="6471708"/>
            <a:ext cx="8153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706755" y="1383666"/>
            <a:ext cx="10515600" cy="951030"/>
          </a:xfrm>
        </p:spPr>
        <p:txBody>
          <a:bodyPr>
            <a:normAutofit/>
          </a:bodyPr>
          <a:lstStyle/>
          <a:p>
            <a:r>
              <a:rPr lang="zh-CN" altLang="en-US" dirty="0">
                <a:latin typeface="+mj-lt"/>
                <a:ea typeface="+mj-ea"/>
              </a:rPr>
              <a:t>心理资本的定义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838200" y="2535555"/>
            <a:ext cx="10515600" cy="3641090"/>
          </a:xfrm>
        </p:spPr>
        <p:txBody>
          <a:bodyPr/>
          <a:lstStyle/>
          <a:p>
            <a:pPr algn="l">
              <a:lnSpc>
                <a:spcPct val="200000"/>
              </a:lnSpc>
            </a:pPr>
            <a:r>
              <a:rPr lang="zh-CN" altLang="en-US" kern="0" dirty="0">
                <a:latin typeface="+mn-lt"/>
                <a:ea typeface="+mn-ea"/>
              </a:rPr>
              <a:t>心理资本</a:t>
            </a:r>
            <a:r>
              <a:rPr lang="en-US" altLang="zh-CN" kern="0" dirty="0">
                <a:latin typeface="+mn-lt"/>
                <a:ea typeface="+mn-ea"/>
              </a:rPr>
              <a:t>——</a:t>
            </a:r>
            <a:r>
              <a:rPr lang="zh-CN" altLang="en-US" kern="0" dirty="0">
                <a:latin typeface="+mn-lt"/>
                <a:ea typeface="+mn-ea"/>
              </a:rPr>
              <a:t>是个体在成长和发展过程中表现出来的一种积极的心理状态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>
            <a:off x="764117" y="4382339"/>
            <a:ext cx="0" cy="20977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476250" y="6158320"/>
            <a:ext cx="4876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6098117" y="4382339"/>
            <a:ext cx="0" cy="20977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5"/>
            </p:custDataLst>
          </p:nvPr>
        </p:nvCxnSpPr>
        <p:spPr>
          <a:xfrm>
            <a:off x="5810250" y="6158320"/>
            <a:ext cx="50101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+mj-lt"/>
                <a:ea typeface="+mj-ea"/>
              </a:rPr>
              <a:t>心理资本的组成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half" idx="1"/>
          </p:nvPr>
        </p:nvSpPr>
        <p:spPr>
          <a:xfrm>
            <a:off x="838200" y="1646555"/>
            <a:ext cx="9008745" cy="4596130"/>
          </a:xfrm>
        </p:spPr>
        <p:txBody>
          <a:bodyPr/>
          <a:lstStyle/>
          <a:p>
            <a:r>
              <a:rPr lang="en-US" altLang="zh-CN"/>
              <a:t>1</a:t>
            </a:r>
            <a:r>
              <a:rPr lang="zh-CN" altLang="en-US"/>
              <a:t>自我效能（自信）</a:t>
            </a:r>
            <a:r>
              <a:rPr lang="en-US" altLang="zh-CN"/>
              <a:t>——</a:t>
            </a:r>
            <a:r>
              <a:rPr lang="zh-CN" altLang="en-US"/>
              <a:t>在面对充满挑战性的工作时，有信心并        能付出必要的努力来获得成功</a:t>
            </a:r>
          </a:p>
          <a:p>
            <a:r>
              <a:rPr lang="en-US" altLang="zh-CN"/>
              <a:t>2</a:t>
            </a:r>
            <a:r>
              <a:rPr lang="zh-CN" altLang="en-US"/>
              <a:t>乐观</a:t>
            </a:r>
            <a:r>
              <a:rPr lang="en-US" altLang="zh-CN"/>
              <a:t>——</a:t>
            </a:r>
            <a:r>
              <a:rPr lang="zh-CN" altLang="en-US"/>
              <a:t>对现在和未来的成功有积极的归因</a:t>
            </a:r>
          </a:p>
          <a:p>
            <a:r>
              <a:rPr lang="en-US" altLang="zh-CN"/>
              <a:t>3</a:t>
            </a:r>
            <a:r>
              <a:rPr lang="zh-CN" altLang="en-US"/>
              <a:t>希望</a:t>
            </a:r>
            <a:r>
              <a:rPr lang="en-US" altLang="zh-CN"/>
              <a:t>——</a:t>
            </a:r>
            <a:r>
              <a:rPr lang="zh-CN" altLang="en-US"/>
              <a:t>对目标锲而不舍，为取得成功在必要时能调整实现目标的途径</a:t>
            </a:r>
          </a:p>
          <a:p>
            <a:r>
              <a:rPr lang="en-US" altLang="zh-CN"/>
              <a:t>4</a:t>
            </a:r>
            <a:r>
              <a:rPr lang="zh-CN" altLang="en-US"/>
              <a:t>韧性</a:t>
            </a:r>
            <a:r>
              <a:rPr lang="en-US" altLang="zh-CN"/>
              <a:t>——</a:t>
            </a:r>
            <a:r>
              <a:rPr lang="zh-CN" altLang="en-US"/>
              <a:t>当身处逆境和被困扰时，能够持之以恒，迅速复原并超越，以取得成功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990600" y="780260"/>
            <a:ext cx="4165200" cy="16002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4000"/>
            </a:lvl1pPr>
          </a:lstStyle>
          <a:p>
            <a:r>
              <a:rPr lang="zh-CN" altLang="en-US" sz="36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心理资本的价值</a:t>
            </a:r>
          </a:p>
        </p:txBody>
      </p:sp>
      <p:sp>
        <p:nvSpPr>
          <p:cNvPr id="7" name="文本占位符 3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990600" y="2380460"/>
            <a:ext cx="4165200" cy="3811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lnSpc>
                <a:spcPct val="200000"/>
              </a:lnSpc>
            </a:pPr>
            <a:r>
              <a:rPr lang="zh-CN" altLang="en-US" dirty="0">
                <a:solidFill>
                  <a:schemeClr val="tx2"/>
                </a:solidFill>
              </a:rPr>
              <a:t>心理资本是高绩效的保证</a:t>
            </a:r>
          </a:p>
          <a:p>
            <a:pPr lvl="0">
              <a:lnSpc>
                <a:spcPct val="200000"/>
              </a:lnSpc>
            </a:pPr>
            <a:r>
              <a:rPr lang="zh-CN" altLang="en-US" dirty="0">
                <a:solidFill>
                  <a:schemeClr val="tx2"/>
                </a:solidFill>
              </a:rPr>
              <a:t>心理资本是创造力的源泉</a:t>
            </a:r>
          </a:p>
          <a:p>
            <a:pPr lvl="0">
              <a:lnSpc>
                <a:spcPct val="200000"/>
              </a:lnSpc>
            </a:pPr>
            <a:r>
              <a:rPr lang="zh-CN" altLang="en-US" dirty="0">
                <a:solidFill>
                  <a:schemeClr val="tx2"/>
                </a:solidFill>
              </a:rPr>
              <a:t>心理资本是执行力的基础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940"/>
          <a:stretch>
            <a:fillRect/>
          </a:stretch>
        </p:blipFill>
        <p:spPr>
          <a:xfrm>
            <a:off x="5155800" y="780260"/>
            <a:ext cx="6150548" cy="5403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4591050" y="2171700"/>
            <a:ext cx="914400" cy="8191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</a:rPr>
              <a:t>谢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6717722" y="2171700"/>
            <a:ext cx="914400" cy="8191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</a:rPr>
              <a:t>谢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4591050" y="4381500"/>
            <a:ext cx="914400" cy="8191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</a:rPr>
              <a:t>聆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6715990" y="4381500"/>
            <a:ext cx="914400" cy="8191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</a:rPr>
              <a:t>听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40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09"/>
  <p:tag name="KSO_WM_TAG_VERSION" val="1.0"/>
  <p:tag name="KSO_WM_SLIDE_ID" val="custom160409_3"/>
  <p:tag name="KSO_WM_SLIDE_INDEX" val="3"/>
  <p:tag name="KSO_WM_SLIDE_ITEM_CNT" val="2"/>
  <p:tag name="KSO_WM_SLIDE_LAYOUT" val="a_l"/>
  <p:tag name="KSO_WM_SLIDE_LAYOUT_CNT" val="1_1"/>
  <p:tag name="KSO_WM_SLIDE_TYPE" val="text"/>
  <p:tag name="KSO_WM_BEAUTIFY_FLAG" val="#wm#"/>
  <p:tag name="KSO_WM_SLIDE_POSITION" val="38*124"/>
  <p:tag name="KSO_WM_SLIDE_SIZE" val="856*386"/>
  <p:tag name="KSO_WM_DIAGRAM_GROUP_CODE" val="l1-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09"/>
  <p:tag name="KSO_WM_UNIT_TYPE" val="l_i"/>
  <p:tag name="KSO_WM_UNIT_INDEX" val="1_1"/>
  <p:tag name="KSO_WM_UNIT_ID" val="custom160409_3*l_i*1_1"/>
  <p:tag name="KSO_WM_UNIT_CLEAR" val="1"/>
  <p:tag name="KSO_WM_UNIT_LAYERLEVEL" val="1_1"/>
  <p:tag name="KSO_WM_DIAGRAM_GROUP_CODE" val="l1-1"/>
  <p:tag name="KSO_WM_UNIT_LINE_FORE_SCHEMECOLOR_INDEX" val="5"/>
  <p:tag name="KSO_WM_UNIT_LINE_FILL_TYPE" val="2"/>
  <p:tag name="KSO_WM_UNIT_USESOURCEFORMAT_APPLY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09"/>
  <p:tag name="KSO_WM_UNIT_TYPE" val="l_i"/>
  <p:tag name="KSO_WM_UNIT_INDEX" val="1_2"/>
  <p:tag name="KSO_WM_UNIT_ID" val="custom160409_3*l_i*1_2"/>
  <p:tag name="KSO_WM_UNIT_CLEAR" val="1"/>
  <p:tag name="KSO_WM_UNIT_LAYERLEVEL" val="1_1"/>
  <p:tag name="KSO_WM_DIAGRAM_GROUP_CODE" val="l1-1"/>
  <p:tag name="KSO_WM_UNIT_LINE_FORE_SCHEMECOLOR_INDEX" val="5"/>
  <p:tag name="KSO_WM_UNIT_LINE_FILL_TYPE" val="2"/>
  <p:tag name="KSO_WM_UNIT_USESOURCEFORMAT_APPLY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09"/>
  <p:tag name="KSO_WM_UNIT_TYPE" val="l_i"/>
  <p:tag name="KSO_WM_UNIT_INDEX" val="1_3"/>
  <p:tag name="KSO_WM_UNIT_ID" val="custom160409_3*l_i*1_3"/>
  <p:tag name="KSO_WM_UNIT_CLEAR" val="1"/>
  <p:tag name="KSO_WM_UNIT_LAYERLEVEL" val="1_1"/>
  <p:tag name="KSO_WM_DIAGRAM_GROUP_CODE" val="l1-1"/>
  <p:tag name="KSO_WM_UNIT_LINE_FORE_SCHEMECOLOR_INDEX" val="5"/>
  <p:tag name="KSO_WM_UNIT_LINE_FILL_TYPE" val="2"/>
  <p:tag name="KSO_WM_UNIT_USESOURCEFORMAT_APPLY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09"/>
  <p:tag name="KSO_WM_UNIT_TYPE" val="l_i"/>
  <p:tag name="KSO_WM_UNIT_INDEX" val="1_4"/>
  <p:tag name="KSO_WM_UNIT_ID" val="custom160409_3*l_i*1_4"/>
  <p:tag name="KSO_WM_UNIT_CLEAR" val="1"/>
  <p:tag name="KSO_WM_UNIT_LAYERLEVEL" val="1_1"/>
  <p:tag name="KSO_WM_DIAGRAM_GROUP_CODE" val="l1-1"/>
  <p:tag name="KSO_WM_UNIT_LINE_FORE_SCHEMECOLOR_INDEX" val="5"/>
  <p:tag name="KSO_WM_UNIT_LINE_FILL_TYPE" val="2"/>
  <p:tag name="KSO_WM_UNIT_USESOURCEFORMAT_APPLY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09"/>
  <p:tag name="KSO_WM_UNIT_TYPE" val="a"/>
  <p:tag name="KSO_WM_UNIT_INDEX" val="1"/>
  <p:tag name="KSO_WM_UNIT_ID" val="custom160409_3*a*1"/>
  <p:tag name="KSO_WM_UNIT_CLEAR" val="1"/>
  <p:tag name="KSO_WM_UNIT_LAYERLEVEL" val="1"/>
  <p:tag name="KSO_WM_UNIT_VALUE" val="5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09"/>
  <p:tag name="KSO_WM_TAG_VERSION" val="1.0"/>
  <p:tag name="KSO_WM_SLIDE_ID" val="custom160409_4"/>
  <p:tag name="KSO_WM_SLIDE_INDEX" val="4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78*61"/>
  <p:tag name="KSO_WM_SLIDE_SIZE" val="812*42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09"/>
  <p:tag name="KSO_WM_UNIT_TYPE" val="a"/>
  <p:tag name="KSO_WM_UNIT_INDEX" val="1"/>
  <p:tag name="KSO_WM_UNIT_ID" val="custom160409_4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09"/>
  <p:tag name="KSO_WM_UNIT_TYPE" val="f"/>
  <p:tag name="KSO_WM_UNIT_INDEX" val="1"/>
  <p:tag name="KSO_WM_UNIT_ID" val="custom160409_4*f*1"/>
  <p:tag name="KSO_WM_UNIT_CLEAR" val="1"/>
  <p:tag name="KSO_WM_UNIT_LAYERLEVEL" val="1"/>
  <p:tag name="KSO_WM_UNIT_VALUE" val="90"/>
  <p:tag name="KSO_WM_UNIT_HIGHLIGHT" val="0"/>
  <p:tag name="KSO_WM_UNIT_COMPATIBLE" val="0"/>
  <p:tag name="KSO_WM_UNIT_PRESET_TEXT_INDEX" val="5"/>
  <p:tag name="KSO_WM_UNIT_PRESET_TEXT_LEN" val="12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09"/>
  <p:tag name="KSO_WM_UNIT_TYPE" val="d"/>
  <p:tag name="KSO_WM_UNIT_INDEX" val="1"/>
  <p:tag name="KSO_WM_UNIT_ID" val="custom160409_4*d*1"/>
  <p:tag name="KSO_WM_UNIT_CLEAR" val="0"/>
  <p:tag name="KSO_WM_UNIT_LAYERLEVEL" val="1"/>
  <p:tag name="KSO_WM_UNIT_VALUE" val="1500*1707"/>
  <p:tag name="KSO_WM_UNIT_HIGHLIGHT" val="0"/>
  <p:tag name="KSO_WM_UNIT_COMPATIBL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40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09"/>
  <p:tag name="KSO_WM_TAG_VERSION" val="1.0"/>
  <p:tag name="KSO_WM_SLIDE_ID" val="custom160409_27"/>
  <p:tag name="KSO_WM_SLIDE_INDEX" val="27"/>
  <p:tag name="KSO_WM_SLIDE_ITEM_CNT" val="0"/>
  <p:tag name="KSO_WM_SLIDE_TYPE" val="endPage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409_27*i*0"/>
  <p:tag name="KSO_WM_TEMPLATE_CATEGORY" val="custom"/>
  <p:tag name="KSO_WM_TEMPLATE_INDEX" val="160409"/>
  <p:tag name="KSO_WM_UNIT_INDEX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409_27*i*1"/>
  <p:tag name="KSO_WM_TEMPLATE_CATEGORY" val="custom"/>
  <p:tag name="KSO_WM_TEMPLATE_INDEX" val="160409"/>
  <p:tag name="KSO_WM_UNIT_INDEX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409_27*i*2"/>
  <p:tag name="KSO_WM_TEMPLATE_CATEGORY" val="custom"/>
  <p:tag name="KSO_WM_TEMPLATE_INDEX" val="160409"/>
  <p:tag name="KSO_WM_UNIT_INDEX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409_27*i*3"/>
  <p:tag name="KSO_WM_TEMPLATE_CATEGORY" val="custom"/>
  <p:tag name="KSO_WM_TEMPLATE_INDEX" val="160409"/>
  <p:tag name="KSO_WM_UNIT_INDEX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10、12、17、19、20、25、27"/>
  <p:tag name="KSO_WM_TEMPLATE_CATEGORY" val="custom"/>
  <p:tag name="KSO_WM_TEMPLATE_INDEX" val="160409"/>
  <p:tag name="KSO_WM_TAG_VERSION" val="1.0"/>
  <p:tag name="KSO_WM_SLIDE_ID" val="custom160409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09"/>
  <p:tag name="KSO_WM_UNIT_TYPE" val="a"/>
  <p:tag name="KSO_WM_UNIT_INDEX" val="1"/>
  <p:tag name="KSO_WM_UNIT_ID" val="custom160409_1*a*1"/>
  <p:tag name="KSO_WM_UNIT_CLEAR" val="1"/>
  <p:tag name="KSO_WM_UNIT_LAYERLEVEL" val="1"/>
  <p:tag name="KSO_WM_UNIT_VALUE" val="44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09"/>
  <p:tag name="KSO_WM_TAG_VERSION" val="1.0"/>
  <p:tag name="KSO_WM_SLIDE_ID" val="custom160409_2"/>
  <p:tag name="KSO_WM_SLIDE_INDEX" val="2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2*118"/>
  <p:tag name="KSO_WM_SLIDE_SIZE" val="872*415"/>
  <p:tag name="KSO_WM_DIAGRAM_GROUP_CODE" val="l1-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09"/>
  <p:tag name="KSO_WM_UNIT_TYPE" val="l_i"/>
  <p:tag name="KSO_WM_UNIT_INDEX" val="1_1"/>
  <p:tag name="KSO_WM_UNIT_ID" val="custom160409_2*l_i*1_1"/>
  <p:tag name="KSO_WM_UNIT_CLEAR" val="1"/>
  <p:tag name="KSO_WM_UNIT_LAYERLEVEL" val="1_1"/>
  <p:tag name="KSO_WM_DIAGRAM_GROUP_CODE" val="l1-1"/>
  <p:tag name="KSO_WM_UNIT_LINE_FORE_SCHEMECOLOR_INDEX" val="5"/>
  <p:tag name="KSO_WM_UNIT_LINE_FILL_TYPE" val="2"/>
  <p:tag name="KSO_WM_UNIT_USESOURCEFORMAT_APPLY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09"/>
  <p:tag name="KSO_WM_UNIT_TYPE" val="l_i"/>
  <p:tag name="KSO_WM_UNIT_INDEX" val="1_2"/>
  <p:tag name="KSO_WM_UNIT_ID" val="custom160409_2*l_i*1_2"/>
  <p:tag name="KSO_WM_UNIT_CLEAR" val="1"/>
  <p:tag name="KSO_WM_UNIT_LAYERLEVEL" val="1_1"/>
  <p:tag name="KSO_WM_DIAGRAM_GROUP_CODE" val="l1-1"/>
  <p:tag name="KSO_WM_UNIT_LINE_FORE_SCHEMECOLOR_INDEX" val="5"/>
  <p:tag name="KSO_WM_UNIT_LINE_FILL_TYPE" val="2"/>
  <p:tag name="KSO_WM_UNIT_USESOURCEFORMAT_APPLY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09"/>
  <p:tag name="KSO_WM_UNIT_TYPE" val="a"/>
  <p:tag name="KSO_WM_UNIT_INDEX" val="1"/>
  <p:tag name="KSO_WM_UNIT_ID" val="custom160409_2*a*1"/>
  <p:tag name="KSO_WM_UNIT_CLEAR" val="1"/>
  <p:tag name="KSO_WM_UNIT_LAYERLEVEL" val="1"/>
  <p:tag name="KSO_WM_UNIT_VALUE" val="5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09"/>
  <p:tag name="KSO_WM_UNIT_TYPE" val="l_h_f"/>
  <p:tag name="KSO_WM_UNIT_INDEX" val="1_1_1"/>
  <p:tag name="KSO_WM_UNIT_ID" val="custom160409_2*l_h_f*1_1_1"/>
  <p:tag name="KSO_WM_UNIT_CLEAR" val="1"/>
  <p:tag name="KSO_WM_UNIT_LAYERLEVEL" val="1_1_1"/>
  <p:tag name="KSO_WM_UNIT_VALUE" val="198"/>
  <p:tag name="KSO_WM_UNIT_HIGHLIGHT" val="0"/>
  <p:tag name="KSO_WM_UNIT_COMPATIBLE" val="0"/>
  <p:tag name="KSO_WM_UNIT_PRESET_TEXT_INDEX" val="5"/>
  <p:tag name="KSO_WM_DIAGRAM_GROUP_CODE" val="l1-1"/>
  <p:tag name="KSO_WM_UNIT_PRESET_TEXT_LEN" val="232"/>
  <p:tag name="KSO_WM_UNIT_TEXT_FILL_FORE_SCHEMECOLOR_INDEX" val="13"/>
  <p:tag name="KSO_WM_UNIT_TEXT_FILL_TYPE" val="1"/>
  <p:tag name="KSO_WM_UNIT_USESOURCEFORMAT_APPLY" val="1"/>
</p:tagLst>
</file>

<file path=ppt/theme/theme1.xml><?xml version="1.0" encoding="utf-8"?>
<a:theme xmlns:a="http://schemas.openxmlformats.org/drawingml/2006/main" name="A000120140530A99PPBG">
  <a:themeElements>
    <a:clrScheme name="121">
      <a:dk1>
        <a:srgbClr val="3F4143"/>
      </a:dk1>
      <a:lt1>
        <a:srgbClr val="FFFFFF"/>
      </a:lt1>
      <a:dk2>
        <a:srgbClr val="3D3F41"/>
      </a:dk2>
      <a:lt2>
        <a:srgbClr val="FFFFFF"/>
      </a:lt2>
      <a:accent1>
        <a:srgbClr val="83B40D"/>
      </a:accent1>
      <a:accent2>
        <a:srgbClr val="C5D12F"/>
      </a:accent2>
      <a:accent3>
        <a:srgbClr val="56B4B6"/>
      </a:accent3>
      <a:accent4>
        <a:srgbClr val="6B8A4B"/>
      </a:accent4>
      <a:accent5>
        <a:srgbClr val="DCAB48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</Words>
  <Application>Microsoft Office PowerPoint</Application>
  <PresentationFormat>自定义</PresentationFormat>
  <Paragraphs>21</Paragraphs>
  <Slides>5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A000120140530A99PPBG</vt:lpstr>
      <vt:lpstr>心 理 资 本 </vt:lpstr>
      <vt:lpstr>心理资本的定义</vt:lpstr>
      <vt:lpstr>心理资本的组成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macbook</dc:creator>
  <cp:lastModifiedBy>Administrator</cp:lastModifiedBy>
  <cp:revision>2</cp:revision>
  <dcterms:created xsi:type="dcterms:W3CDTF">2017-03-20T10:45:16Z</dcterms:created>
  <dcterms:modified xsi:type="dcterms:W3CDTF">2017-03-21T00:43:20Z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